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</p:sldMasterIdLst>
  <p:sldIdLst>
    <p:sldId id="256" r:id="rId2"/>
    <p:sldId id="257" r:id="rId3"/>
    <p:sldId id="258" r:id="rId4"/>
    <p:sldId id="294" r:id="rId5"/>
    <p:sldId id="259" r:id="rId6"/>
    <p:sldId id="260" r:id="rId7"/>
    <p:sldId id="296" r:id="rId8"/>
    <p:sldId id="261" r:id="rId9"/>
    <p:sldId id="262" r:id="rId10"/>
    <p:sldId id="297" r:id="rId11"/>
    <p:sldId id="263" r:id="rId12"/>
    <p:sldId id="264" r:id="rId13"/>
    <p:sldId id="298" r:id="rId14"/>
    <p:sldId id="265" r:id="rId15"/>
    <p:sldId id="266" r:id="rId16"/>
    <p:sldId id="299" r:id="rId17"/>
    <p:sldId id="267" r:id="rId18"/>
    <p:sldId id="268" r:id="rId19"/>
    <p:sldId id="300" r:id="rId20"/>
    <p:sldId id="269" r:id="rId21"/>
    <p:sldId id="270" r:id="rId22"/>
    <p:sldId id="301" r:id="rId23"/>
    <p:sldId id="271" r:id="rId24"/>
    <p:sldId id="272" r:id="rId25"/>
    <p:sldId id="302" r:id="rId26"/>
    <p:sldId id="273" r:id="rId27"/>
    <p:sldId id="274" r:id="rId28"/>
    <p:sldId id="281" r:id="rId29"/>
    <p:sldId id="288" r:id="rId30"/>
    <p:sldId id="275" r:id="rId31"/>
    <p:sldId id="276" r:id="rId32"/>
    <p:sldId id="282" r:id="rId33"/>
    <p:sldId id="277" r:id="rId34"/>
    <p:sldId id="289" r:id="rId35"/>
    <p:sldId id="290" r:id="rId36"/>
    <p:sldId id="283" r:id="rId37"/>
    <p:sldId id="278" r:id="rId38"/>
    <p:sldId id="284" r:id="rId39"/>
    <p:sldId id="279" r:id="rId40"/>
    <p:sldId id="280" r:id="rId41"/>
    <p:sldId id="285" r:id="rId42"/>
    <p:sldId id="286" r:id="rId43"/>
    <p:sldId id="287" r:id="rId44"/>
    <p:sldId id="291" r:id="rId45"/>
    <p:sldId id="292" r:id="rId46"/>
    <p:sldId id="293" r:id="rId47"/>
    <p:sldId id="295" r:id="rId4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68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32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8712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43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8794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007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753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15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656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57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58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509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63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57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64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21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511B-343E-4B33-823F-6AF97AF23AB4}" type="datetimeFigureOut">
              <a:rPr lang="pl-PL" smtClean="0"/>
              <a:t>06.02.2024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B432D4-D990-4C10-B79F-D4E00329EE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17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g"/><Relationship Id="rId4" Type="http://schemas.openxmlformats.org/officeDocument/2006/relationships/image" Target="../media/image47.jpeg"/><Relationship Id="rId9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Relationship Id="rId9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jp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eg"/><Relationship Id="rId9" Type="http://schemas.openxmlformats.org/officeDocument/2006/relationships/image" Target="../media/image10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33.jpg"/><Relationship Id="rId7" Type="http://schemas.openxmlformats.org/officeDocument/2006/relationships/image" Target="../media/image137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g"/><Relationship Id="rId7" Type="http://schemas.openxmlformats.org/officeDocument/2006/relationships/image" Target="../media/image144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g"/><Relationship Id="rId7" Type="http://schemas.openxmlformats.org/officeDocument/2006/relationships/image" Target="../media/image151.jp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g"/><Relationship Id="rId4" Type="http://schemas.openxmlformats.org/officeDocument/2006/relationships/image" Target="../media/image148.jpeg"/><Relationship Id="rId9" Type="http://schemas.openxmlformats.org/officeDocument/2006/relationships/image" Target="../media/image15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g"/><Relationship Id="rId3" Type="http://schemas.openxmlformats.org/officeDocument/2006/relationships/image" Target="../media/image155.jpg"/><Relationship Id="rId7" Type="http://schemas.openxmlformats.org/officeDocument/2006/relationships/image" Target="../media/image159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g"/><Relationship Id="rId7" Type="http://schemas.openxmlformats.org/officeDocument/2006/relationships/image" Target="../media/image172.jp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g"/><Relationship Id="rId4" Type="http://schemas.openxmlformats.org/officeDocument/2006/relationships/image" Target="../media/image16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5" Type="http://schemas.openxmlformats.org/officeDocument/2006/relationships/image" Target="../media/image186.jpeg"/><Relationship Id="rId10" Type="http://schemas.openxmlformats.org/officeDocument/2006/relationships/image" Target="../media/image191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g"/><Relationship Id="rId3" Type="http://schemas.openxmlformats.org/officeDocument/2006/relationships/image" Target="../media/image193.jpg"/><Relationship Id="rId7" Type="http://schemas.openxmlformats.org/officeDocument/2006/relationships/image" Target="../media/image197.jpe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g"/><Relationship Id="rId4" Type="http://schemas.openxmlformats.org/officeDocument/2006/relationships/image" Target="../media/image194.jpg"/><Relationship Id="rId9" Type="http://schemas.openxmlformats.org/officeDocument/2006/relationships/image" Target="../media/image19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DLACZEGO WARTO ZOSTAĆ UCZESTNIKIEM</a:t>
            </a:r>
            <a:br>
              <a:rPr lang="pl-P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WARSZTATU TERAPII ZAJĘCIOWEJ ?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7067" y="4691270"/>
            <a:ext cx="8098109" cy="803081"/>
          </a:xfrm>
        </p:spPr>
        <p:txBody>
          <a:bodyPr>
            <a:normAutofit/>
          </a:bodyPr>
          <a:lstStyle/>
          <a:p>
            <a:pPr algn="ctr"/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5139" r="12370" b="7106"/>
          <a:stretch/>
        </p:blipFill>
        <p:spPr>
          <a:xfrm>
            <a:off x="572494" y="3462933"/>
            <a:ext cx="3848431" cy="2937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288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762001"/>
          </a:xfrm>
        </p:spPr>
        <p:txBody>
          <a:bodyPr>
            <a:normAutofit fontScale="90000"/>
          </a:bodyPr>
          <a:lstStyle/>
          <a:p>
            <a:r>
              <a:rPr lang="pl-PL" sz="25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 Najważniejsze zadania procesu terapii </a:t>
            </a:r>
            <a:r>
              <a:rPr lang="pl-PL" sz="2500" u="sng" dirty="0" smtClean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zajęciowej w pracowni muzyczno- teatralnej to: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858619"/>
            <a:ext cx="8596668" cy="2951921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rozwijanie </a:t>
            </a:r>
            <a:r>
              <a:rPr lang="pl-PL" b="1" dirty="0">
                <a:solidFill>
                  <a:schemeClr val="tx1"/>
                </a:solidFill>
              </a:rPr>
              <a:t>zdolności muzycznych i teatralnych </a:t>
            </a:r>
            <a:r>
              <a:rPr lang="pl-PL" b="1" dirty="0" smtClean="0">
                <a:solidFill>
                  <a:schemeClr val="tx1"/>
                </a:solidFill>
              </a:rPr>
              <a:t>podopiecznych,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aktywizowanie </a:t>
            </a:r>
            <a:r>
              <a:rPr lang="pl-PL" b="1" dirty="0">
                <a:solidFill>
                  <a:schemeClr val="tx1"/>
                </a:solidFill>
              </a:rPr>
              <a:t>do podejmowania działań w zakresie ruchu </a:t>
            </a:r>
            <a:r>
              <a:rPr lang="pl-PL" b="1" dirty="0" smtClean="0">
                <a:solidFill>
                  <a:schemeClr val="tx1"/>
                </a:solidFill>
              </a:rPr>
              <a:t>scenicznego,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autoprezentacji </a:t>
            </a:r>
            <a:r>
              <a:rPr lang="pl-PL" b="1" dirty="0">
                <a:solidFill>
                  <a:schemeClr val="tx1"/>
                </a:solidFill>
              </a:rPr>
              <a:t>swoich </a:t>
            </a:r>
            <a:r>
              <a:rPr lang="pl-PL" b="1" dirty="0" smtClean="0">
                <a:solidFill>
                  <a:schemeClr val="tx1"/>
                </a:solidFill>
              </a:rPr>
              <a:t>umiejętności,</a:t>
            </a:r>
          </a:p>
          <a:p>
            <a:r>
              <a:rPr lang="pl-PL" b="1" dirty="0">
                <a:solidFill>
                  <a:schemeClr val="tx1"/>
                </a:solidFill>
              </a:rPr>
              <a:t>umiejętność wzajemnej współpracy w </a:t>
            </a:r>
            <a:r>
              <a:rPr lang="pl-PL" b="1" dirty="0" smtClean="0">
                <a:solidFill>
                  <a:schemeClr val="tx1"/>
                </a:solidFill>
              </a:rPr>
              <a:t>grupie (wspólne </a:t>
            </a:r>
            <a:r>
              <a:rPr lang="pl-PL" b="1" dirty="0">
                <a:solidFill>
                  <a:schemeClr val="tx1"/>
                </a:solidFill>
              </a:rPr>
              <a:t>muzykowanie, występy aktorskie) </a:t>
            </a:r>
            <a:endParaRPr lang="pl-PL" b="1" dirty="0" smtClean="0">
              <a:solidFill>
                <a:schemeClr val="tx1"/>
              </a:solidFill>
            </a:endParaRPr>
          </a:p>
          <a:p>
            <a:r>
              <a:rPr lang="pl-PL" b="1" dirty="0" smtClean="0">
                <a:solidFill>
                  <a:schemeClr val="tx1"/>
                </a:solidFill>
              </a:rPr>
              <a:t>program </a:t>
            </a:r>
            <a:r>
              <a:rPr lang="pl-PL" b="1" dirty="0">
                <a:solidFill>
                  <a:schemeClr val="tx1"/>
                </a:solidFill>
              </a:rPr>
              <a:t>pracowni uczy wzajemnej tolerancji, akceptacji, cierpliwości, wytrzymałości oraz poczucia odpowiedzialności za wykonywaną </a:t>
            </a:r>
            <a:r>
              <a:rPr lang="pl-PL" b="1" dirty="0" smtClean="0">
                <a:solidFill>
                  <a:schemeClr val="tx1"/>
                </a:solidFill>
              </a:rPr>
              <a:t>pracę</a:t>
            </a:r>
            <a:r>
              <a:rPr lang="pl-PL" b="1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164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" y="252839"/>
            <a:ext cx="2678707" cy="359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21" y="3157225"/>
            <a:ext cx="2796117" cy="3755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6"/>
          <a:stretch/>
        </p:blipFill>
        <p:spPr>
          <a:xfrm rot="16200000">
            <a:off x="9392614" y="617493"/>
            <a:ext cx="2972959" cy="262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34E2753-0BF1-4CB3-B60D-882573906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1" y="4544980"/>
            <a:ext cx="4050439" cy="227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86ED348-B84A-4F52-9E1D-B09225E3C9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076" r="5476" b="29380"/>
          <a:stretch/>
        </p:blipFill>
        <p:spPr>
          <a:xfrm>
            <a:off x="2646862" y="932406"/>
            <a:ext cx="3593088" cy="220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19857" r="13904"/>
          <a:stretch/>
        </p:blipFill>
        <p:spPr>
          <a:xfrm>
            <a:off x="6104085" y="150342"/>
            <a:ext cx="3597967" cy="268844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49" y="3488588"/>
            <a:ext cx="4280452" cy="32103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44101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PRACOWNIA GOSPODARSTWA DOMOWEGO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748793" y="1930400"/>
            <a:ext cx="3808674" cy="558757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pl-PL" sz="2400" b="1" dirty="0"/>
              <a:t>Terapeutka </a:t>
            </a:r>
            <a:r>
              <a:rPr lang="pl-PL" sz="2400" b="1" dirty="0" smtClean="0"/>
              <a:t>Agnieszka </a:t>
            </a:r>
            <a:r>
              <a:rPr lang="pl-PL" sz="2400" b="1" dirty="0" err="1" smtClean="0"/>
              <a:t>Kamizelich</a:t>
            </a: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1049" t="19634" b="7964"/>
          <a:stretch/>
        </p:blipFill>
        <p:spPr>
          <a:xfrm>
            <a:off x="166036" y="1270000"/>
            <a:ext cx="2545028" cy="276087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25" y="4030870"/>
            <a:ext cx="2035608" cy="270674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r="12161" b="34058"/>
          <a:stretch/>
        </p:blipFill>
        <p:spPr>
          <a:xfrm>
            <a:off x="9673259" y="3596101"/>
            <a:ext cx="2518741" cy="291610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73" y="1910609"/>
            <a:ext cx="2322700" cy="3096934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/>
          <a:stretch/>
        </p:blipFill>
        <p:spPr>
          <a:xfrm>
            <a:off x="7109404" y="2650435"/>
            <a:ext cx="2369654" cy="276574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77" y="3728695"/>
            <a:ext cx="2039231" cy="2718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67" y="237780"/>
            <a:ext cx="2518741" cy="3358321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34654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7944" y="556591"/>
            <a:ext cx="8596668" cy="755374"/>
          </a:xfrm>
        </p:spPr>
        <p:txBody>
          <a:bodyPr>
            <a:normAutofit fontScale="90000"/>
          </a:bodyPr>
          <a:lstStyle/>
          <a:p>
            <a:r>
              <a:rPr lang="pl-PL" sz="26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Najważniejsze zadania procesu terapii zajęciowej w </a:t>
            </a:r>
            <a:r>
              <a:rPr lang="pl-PL" sz="2600" u="sng" dirty="0" smtClean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pracowni gospodarstwa domowego to: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77335" y="1739348"/>
            <a:ext cx="8596668" cy="430201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  <a:latin typeface="Oxygen"/>
              </a:rPr>
              <a:t>obsługa </a:t>
            </a:r>
            <a:r>
              <a:rPr lang="pl-PL" b="1" dirty="0">
                <a:solidFill>
                  <a:schemeClr val="tx1"/>
                </a:solidFill>
                <a:latin typeface="Oxygen"/>
              </a:rPr>
              <a:t>i </a:t>
            </a:r>
            <a:r>
              <a:rPr lang="pl-PL" b="1" dirty="0" smtClean="0">
                <a:solidFill>
                  <a:schemeClr val="tx1"/>
                </a:solidFill>
                <a:latin typeface="Oxygen"/>
              </a:rPr>
              <a:t>zapoznanie </a:t>
            </a:r>
            <a:r>
              <a:rPr lang="pl-PL" b="1" dirty="0">
                <a:solidFill>
                  <a:schemeClr val="tx1"/>
                </a:solidFill>
                <a:latin typeface="Oxygen"/>
              </a:rPr>
              <a:t>z narzędziami i sprzętem AGD (obsługa czajnika, zmywarki, pralki, kuchenki elektrycznej, miksera itp</a:t>
            </a:r>
            <a:r>
              <a:rPr lang="pl-PL" b="1" dirty="0" smtClean="0">
                <a:solidFill>
                  <a:schemeClr val="tx1"/>
                </a:solidFill>
                <a:latin typeface="Oxygen"/>
              </a:rPr>
              <a:t>.),</a:t>
            </a:r>
            <a:endParaRPr lang="pl-PL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  <a:latin typeface="Oxygen"/>
              </a:rPr>
              <a:t>przygotowywanie </a:t>
            </a:r>
            <a:r>
              <a:rPr lang="pl-PL" b="1" dirty="0">
                <a:solidFill>
                  <a:schemeClr val="tx1"/>
                </a:solidFill>
                <a:latin typeface="Oxygen"/>
              </a:rPr>
              <a:t>prostych posiłków wg własnej </a:t>
            </a:r>
            <a:r>
              <a:rPr lang="pl-PL" b="1" dirty="0" smtClean="0">
                <a:solidFill>
                  <a:schemeClr val="tx1"/>
                </a:solidFill>
                <a:latin typeface="Oxygen"/>
              </a:rPr>
              <a:t>inicjatywy (</a:t>
            </a:r>
            <a:r>
              <a:rPr lang="pl-PL" b="1" dirty="0">
                <a:solidFill>
                  <a:schemeClr val="tx1"/>
                </a:solidFill>
                <a:latin typeface="Oxygen"/>
              </a:rPr>
              <a:t>zup, sałatek warzywnych i owocowych, racuchów, ciast deserów itp</a:t>
            </a:r>
            <a:r>
              <a:rPr lang="pl-PL" b="1" dirty="0" smtClean="0">
                <a:solidFill>
                  <a:schemeClr val="tx1"/>
                </a:solidFill>
                <a:latin typeface="Oxygen"/>
              </a:rPr>
              <a:t>.),</a:t>
            </a:r>
            <a:endParaRPr lang="pl-PL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  <a:latin typeface="Oxygen"/>
              </a:rPr>
              <a:t> poznawanie </a:t>
            </a:r>
            <a:r>
              <a:rPr lang="pl-PL" b="1" dirty="0">
                <a:solidFill>
                  <a:schemeClr val="tx1"/>
                </a:solidFill>
                <a:latin typeface="Oxygen"/>
              </a:rPr>
              <a:t>zasad zdrowego żywienia oraz sposobów przechowywania </a:t>
            </a:r>
            <a:r>
              <a:rPr lang="pl-PL" b="1" dirty="0" smtClean="0">
                <a:solidFill>
                  <a:schemeClr val="tx1"/>
                </a:solidFill>
                <a:latin typeface="Oxygen"/>
              </a:rPr>
              <a:t>żywności,</a:t>
            </a:r>
            <a:endParaRPr lang="pl-PL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  <a:latin typeface="Oxygen"/>
              </a:rPr>
              <a:t> poznawanie </a:t>
            </a:r>
            <a:r>
              <a:rPr lang="pl-PL" b="1" dirty="0">
                <a:solidFill>
                  <a:schemeClr val="tx1"/>
                </a:solidFill>
                <a:latin typeface="Oxygen"/>
              </a:rPr>
              <a:t>zasad prawidłowego sprzątania z zachowaniem zasad </a:t>
            </a:r>
            <a:r>
              <a:rPr lang="pl-PL" b="1" dirty="0" smtClean="0">
                <a:solidFill>
                  <a:schemeClr val="tx1"/>
                </a:solidFill>
                <a:latin typeface="Oxygen"/>
              </a:rPr>
              <a:t>BHP</a:t>
            </a:r>
            <a:endParaRPr lang="pl-PL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  <a:latin typeface="Oxygen"/>
              </a:rPr>
              <a:t>umiejętne planowanie wydatków poprzez udział w treningu ekonomicznym,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tx1"/>
                </a:solidFill>
                <a:latin typeface="Oxygen"/>
              </a:rPr>
              <a:t>n</a:t>
            </a:r>
            <a:r>
              <a:rPr lang="pl-PL" b="1" dirty="0" smtClean="0">
                <a:solidFill>
                  <a:schemeClr val="tx1"/>
                </a:solidFill>
                <a:latin typeface="Oxygen"/>
              </a:rPr>
              <a:t>abywanie umiejętności </a:t>
            </a:r>
            <a:r>
              <a:rPr lang="pl-PL" b="1" dirty="0">
                <a:solidFill>
                  <a:schemeClr val="tx1"/>
                </a:solidFill>
                <a:latin typeface="Oxygen"/>
              </a:rPr>
              <a:t>radzenia sobie w różnych sytuacjach oraz likwidowanie barier społecznych poprzez udział w wyjazdach integracyjnych</a:t>
            </a:r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56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7" y="3722023"/>
            <a:ext cx="2221506" cy="297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1" t="8798" b="7239"/>
          <a:stretch/>
        </p:blipFill>
        <p:spPr>
          <a:xfrm>
            <a:off x="6983584" y="3722023"/>
            <a:ext cx="2290418" cy="310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0" t="1464" r="-13379" b="-1464"/>
          <a:stretch/>
        </p:blipFill>
        <p:spPr>
          <a:xfrm>
            <a:off x="174557" y="93249"/>
            <a:ext cx="3426742" cy="217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99" y="161058"/>
            <a:ext cx="3431822" cy="193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4"/>
          <a:stretch/>
        </p:blipFill>
        <p:spPr>
          <a:xfrm>
            <a:off x="8963809" y="2387575"/>
            <a:ext cx="3182457" cy="208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 b="8385"/>
          <a:stretch/>
        </p:blipFill>
        <p:spPr>
          <a:xfrm>
            <a:off x="6118719" y="305352"/>
            <a:ext cx="2119670" cy="325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0"/>
          <a:stretch/>
        </p:blipFill>
        <p:spPr>
          <a:xfrm>
            <a:off x="899450" y="2084633"/>
            <a:ext cx="2946993" cy="182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r="8012"/>
          <a:stretch/>
        </p:blipFill>
        <p:spPr>
          <a:xfrm>
            <a:off x="2822549" y="4424151"/>
            <a:ext cx="3826589" cy="2433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19497"/>
          <a:stretch/>
        </p:blipFill>
        <p:spPr>
          <a:xfrm>
            <a:off x="3967065" y="203752"/>
            <a:ext cx="1955317" cy="412473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69652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PRACOWNIA RĘKODZIEŁA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04708" y="1500632"/>
            <a:ext cx="3091584" cy="7336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/>
              <a:t>Terapeutka Monika Strojek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4866" y="4354599"/>
            <a:ext cx="2859606" cy="214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11241" r="36334" b="1949"/>
          <a:stretch/>
        </p:blipFill>
        <p:spPr>
          <a:xfrm>
            <a:off x="6540482" y="2393228"/>
            <a:ext cx="2733520" cy="296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/>
        </p:blipFill>
        <p:spPr>
          <a:xfrm>
            <a:off x="9401584" y="179132"/>
            <a:ext cx="2177641" cy="3632810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7681"/>
          <a:stretch/>
        </p:blipFill>
        <p:spPr>
          <a:xfrm>
            <a:off x="4147001" y="3683306"/>
            <a:ext cx="2437568" cy="3357835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9" y="1327807"/>
            <a:ext cx="2618561" cy="263779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132" y="3965601"/>
            <a:ext cx="2160825" cy="289239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12" y="1408827"/>
            <a:ext cx="2193601" cy="2175321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304185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1513"/>
          </a:xfrm>
        </p:spPr>
        <p:txBody>
          <a:bodyPr/>
          <a:lstStyle/>
          <a:p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Najważniejsze zadania procesu terapii zajęciowej w pracowni </a:t>
            </a:r>
            <a:r>
              <a:rPr lang="pl-PL" sz="2300" u="sng" dirty="0" smtClean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rękodzieła to</a:t>
            </a:r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649897"/>
            <a:ext cx="8596668" cy="4391466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usprawnianie manualne (rozluźnienie napięcia mięśni, usprawnienie ręki, poprawienie płynności ruchów</a:t>
            </a:r>
            <a:r>
              <a:rPr lang="pl-PL" b="1" dirty="0" smtClean="0">
                <a:solidFill>
                  <a:schemeClr val="tx1"/>
                </a:solidFill>
              </a:rPr>
              <a:t>),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praktyczne zdobycie umiejętności wykonywania prostych czynności </a:t>
            </a:r>
            <a:r>
              <a:rPr lang="pl-PL" b="1" dirty="0" smtClean="0">
                <a:solidFill>
                  <a:schemeClr val="tx1"/>
                </a:solidFill>
              </a:rPr>
              <a:t>technicznych,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poznanie technik i materiałów używanych do </a:t>
            </a:r>
            <a:r>
              <a:rPr lang="pl-PL" b="1" dirty="0" smtClean="0">
                <a:solidFill>
                  <a:schemeClr val="tx1"/>
                </a:solidFill>
              </a:rPr>
              <a:t>pracy,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zaspokojenie potrzeby działania, tworzenia i </a:t>
            </a:r>
            <a:r>
              <a:rPr lang="pl-PL" b="1" dirty="0" smtClean="0">
                <a:solidFill>
                  <a:schemeClr val="tx1"/>
                </a:solidFill>
              </a:rPr>
              <a:t>poznania,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rozwój koordynacji wzrokowo – </a:t>
            </a:r>
            <a:r>
              <a:rPr lang="pl-PL" b="1" dirty="0" smtClean="0">
                <a:solidFill>
                  <a:schemeClr val="tx1"/>
                </a:solidFill>
              </a:rPr>
              <a:t>ruchowej,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kształtowanie orientacji przestrzennej, ćwiczenie pamięci wzrokowej i umiejętności </a:t>
            </a:r>
            <a:r>
              <a:rPr lang="pl-PL" b="1" dirty="0" smtClean="0">
                <a:solidFill>
                  <a:schemeClr val="tx1"/>
                </a:solidFill>
              </a:rPr>
              <a:t>obserwacji,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doskonalenie procesu analizy i syntezy </a:t>
            </a:r>
            <a:r>
              <a:rPr lang="pl-PL" b="1" dirty="0" smtClean="0">
                <a:solidFill>
                  <a:schemeClr val="tx1"/>
                </a:solidFill>
              </a:rPr>
              <a:t>wzrokowej,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uwrażliwienie na piękno przez kontakt ze </a:t>
            </a:r>
            <a:r>
              <a:rPr lang="pl-PL" b="1" dirty="0" smtClean="0">
                <a:solidFill>
                  <a:schemeClr val="tx1"/>
                </a:solidFill>
              </a:rPr>
              <a:t>sztuką,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umiejętność współdziałania i współpracy z </a:t>
            </a:r>
            <a:r>
              <a:rPr lang="pl-PL" b="1" dirty="0" smtClean="0">
                <a:solidFill>
                  <a:schemeClr val="tx1"/>
                </a:solidFill>
              </a:rPr>
              <a:t>grupą</a:t>
            </a:r>
            <a:r>
              <a:rPr lang="pl-PL" b="1" dirty="0">
                <a:solidFill>
                  <a:schemeClr val="tx1"/>
                </a:solidFill>
              </a:rPr>
              <a:t>,</a:t>
            </a:r>
          </a:p>
          <a:p>
            <a:r>
              <a:rPr lang="pl-PL" b="1" dirty="0">
                <a:solidFill>
                  <a:schemeClr val="tx1"/>
                </a:solidFill>
              </a:rPr>
              <a:t>motywowanie do wykorzystania własnej </a:t>
            </a:r>
            <a:r>
              <a:rPr lang="pl-PL" b="1" dirty="0" smtClean="0">
                <a:solidFill>
                  <a:schemeClr val="tx1"/>
                </a:solidFill>
              </a:rPr>
              <a:t>inicjatywy.</a:t>
            </a:r>
            <a:endParaRPr lang="pl-PL" b="1" dirty="0">
              <a:solidFill>
                <a:schemeClr val="tx1"/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1805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92" y="403574"/>
            <a:ext cx="2951243" cy="3934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9" b="16225"/>
          <a:stretch/>
        </p:blipFill>
        <p:spPr>
          <a:xfrm>
            <a:off x="6799088" y="2341218"/>
            <a:ext cx="2474914" cy="1813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16" y="-21715"/>
            <a:ext cx="3229779" cy="242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" y="198782"/>
            <a:ext cx="2994991" cy="224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34" y="77879"/>
            <a:ext cx="2711425" cy="361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99" y="3907524"/>
            <a:ext cx="2898250" cy="289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5"/>
          <a:stretch/>
        </p:blipFill>
        <p:spPr>
          <a:xfrm>
            <a:off x="5135466" y="3907524"/>
            <a:ext cx="3571058" cy="289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16522"/>
          <a:stretch/>
        </p:blipFill>
        <p:spPr>
          <a:xfrm>
            <a:off x="190445" y="2371070"/>
            <a:ext cx="2906122" cy="307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6"/>
          <a:stretch/>
        </p:blipFill>
        <p:spPr>
          <a:xfrm>
            <a:off x="1505427" y="4920064"/>
            <a:ext cx="3267364" cy="192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581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PRACOWNIA KOMPUTEROWA I PRZYGOTOWANIA ZAWODOWEGO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79337" y="1978108"/>
            <a:ext cx="3894665" cy="55080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2000" b="1" dirty="0"/>
              <a:t>Terapeutka Patrycja </a:t>
            </a:r>
            <a:r>
              <a:rPr lang="pl-PL" sz="2000" b="1" dirty="0" err="1"/>
              <a:t>Hrabyk</a:t>
            </a:r>
            <a:endParaRPr lang="pl-PL" sz="2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9" y="2183710"/>
            <a:ext cx="2684494" cy="201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1884" r="24364" b="12754"/>
          <a:stretch/>
        </p:blipFill>
        <p:spPr>
          <a:xfrm>
            <a:off x="9780104" y="2154653"/>
            <a:ext cx="2106432" cy="4229132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b="26300"/>
          <a:stretch/>
        </p:blipFill>
        <p:spPr>
          <a:xfrm>
            <a:off x="3736746" y="2672129"/>
            <a:ext cx="2900556" cy="319418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3"/>
          <a:stretch/>
        </p:blipFill>
        <p:spPr>
          <a:xfrm>
            <a:off x="6936253" y="3261364"/>
            <a:ext cx="2453518" cy="33187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12577" b="46811"/>
          <a:stretch/>
        </p:blipFill>
        <p:spPr>
          <a:xfrm>
            <a:off x="642746" y="4452729"/>
            <a:ext cx="2864041" cy="240527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691168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Najważniejsze zadania procesu terapii zajęciowej w pracowni </a:t>
            </a:r>
            <a:r>
              <a:rPr lang="pl-PL" sz="2300" u="sng" dirty="0" smtClean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komputerowej i przygotowania zawodowego  </a:t>
            </a:r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to: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749287"/>
            <a:ext cx="8596668" cy="5108713"/>
          </a:xfrm>
        </p:spPr>
        <p:txBody>
          <a:bodyPr>
            <a:normAutofit/>
          </a:bodyPr>
          <a:lstStyle/>
          <a:p>
            <a:pPr lvl="0"/>
            <a:r>
              <a:rPr lang="pl-PL" dirty="0">
                <a:solidFill>
                  <a:schemeClr val="tx1"/>
                </a:solidFill>
              </a:rPr>
              <a:t>p</a:t>
            </a:r>
            <a:r>
              <a:rPr lang="pl-PL" dirty="0" smtClean="0">
                <a:solidFill>
                  <a:schemeClr val="tx1"/>
                </a:solidFill>
              </a:rPr>
              <a:t>oznanie </a:t>
            </a:r>
            <a:r>
              <a:rPr lang="pl-PL" dirty="0">
                <a:solidFill>
                  <a:schemeClr val="tx1"/>
                </a:solidFill>
              </a:rPr>
              <a:t>zasad działania </a:t>
            </a:r>
            <a:r>
              <a:rPr lang="pl-PL" dirty="0" smtClean="0">
                <a:solidFill>
                  <a:schemeClr val="tx1"/>
                </a:solidFill>
              </a:rPr>
              <a:t>komputera,</a:t>
            </a:r>
            <a:endParaRPr lang="pl-PL" dirty="0">
              <a:solidFill>
                <a:schemeClr val="tx1"/>
              </a:solidFill>
            </a:endParaRPr>
          </a:p>
          <a:p>
            <a:pPr lvl="0"/>
            <a:r>
              <a:rPr lang="pl-PL" dirty="0">
                <a:solidFill>
                  <a:schemeClr val="tx1"/>
                </a:solidFill>
              </a:rPr>
              <a:t>p</a:t>
            </a:r>
            <a:r>
              <a:rPr lang="pl-PL" dirty="0" smtClean="0">
                <a:solidFill>
                  <a:schemeClr val="tx1"/>
                </a:solidFill>
              </a:rPr>
              <a:t>rzejawianie </a:t>
            </a:r>
            <a:r>
              <a:rPr lang="pl-PL" dirty="0">
                <a:solidFill>
                  <a:schemeClr val="tx1"/>
                </a:solidFill>
              </a:rPr>
              <a:t>kreatywności , stymulowanie wyobraźni i twórczości poprzez komputer – tworzenie projektów rysunków w aplikacji graficznej </a:t>
            </a:r>
            <a:r>
              <a:rPr lang="pl-PL" dirty="0" smtClean="0">
                <a:solidFill>
                  <a:schemeClr val="tx1"/>
                </a:solidFill>
              </a:rPr>
              <a:t>PAINT,</a:t>
            </a:r>
          </a:p>
          <a:p>
            <a:pPr lvl="0"/>
            <a:r>
              <a:rPr lang="pl-PL" dirty="0">
                <a:solidFill>
                  <a:schemeClr val="tx1"/>
                </a:solidFill>
              </a:rPr>
              <a:t>p</a:t>
            </a:r>
            <a:r>
              <a:rPr lang="pl-PL" dirty="0" smtClean="0">
                <a:solidFill>
                  <a:schemeClr val="tx1"/>
                </a:solidFill>
              </a:rPr>
              <a:t>oznawanie zasad bezpiecznego Internetu,</a:t>
            </a:r>
            <a:endParaRPr lang="pl-PL" dirty="0">
              <a:solidFill>
                <a:schemeClr val="tx1"/>
              </a:solidFill>
            </a:endParaRPr>
          </a:p>
          <a:p>
            <a:pPr lvl="0"/>
            <a:r>
              <a:rPr lang="pl-PL" dirty="0" smtClean="0">
                <a:solidFill>
                  <a:schemeClr val="tx1"/>
                </a:solidFill>
              </a:rPr>
              <a:t>poszerzenie </a:t>
            </a:r>
            <a:r>
              <a:rPr lang="pl-PL" dirty="0">
                <a:solidFill>
                  <a:schemeClr val="tx1"/>
                </a:solidFill>
              </a:rPr>
              <a:t>wiedzy ogólnej, a także ćwiczenia utrwalające zasady ortograficzne i </a:t>
            </a:r>
            <a:r>
              <a:rPr lang="pl-PL" dirty="0" smtClean="0">
                <a:solidFill>
                  <a:schemeClr val="tx1"/>
                </a:solidFill>
              </a:rPr>
              <a:t>gramatyczne,</a:t>
            </a:r>
          </a:p>
          <a:p>
            <a:pPr lvl="0"/>
            <a:r>
              <a:rPr lang="pl-PL" dirty="0">
                <a:solidFill>
                  <a:schemeClr val="tx1"/>
                </a:solidFill>
              </a:rPr>
              <a:t>n</a:t>
            </a:r>
            <a:r>
              <a:rPr lang="pl-PL" dirty="0" smtClean="0">
                <a:solidFill>
                  <a:schemeClr val="tx1"/>
                </a:solidFill>
              </a:rPr>
              <a:t>abycie </a:t>
            </a:r>
            <a:r>
              <a:rPr lang="pl-PL" dirty="0">
                <a:solidFill>
                  <a:schemeClr val="tx1"/>
                </a:solidFill>
              </a:rPr>
              <a:t>umiejętności korzystania z różnych dziedzin </a:t>
            </a:r>
            <a:r>
              <a:rPr lang="pl-PL" dirty="0" smtClean="0">
                <a:solidFill>
                  <a:schemeClr val="tx1"/>
                </a:solidFill>
              </a:rPr>
              <a:t>wiedzy,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pisanie CV oraz listu motywacyjnego,</a:t>
            </a:r>
          </a:p>
          <a:p>
            <a:r>
              <a:rPr lang="pl-PL" dirty="0">
                <a:solidFill>
                  <a:schemeClr val="tx1"/>
                </a:solidFill>
              </a:rPr>
              <a:t>p</a:t>
            </a:r>
            <a:r>
              <a:rPr lang="pl-PL" dirty="0" smtClean="0">
                <a:solidFill>
                  <a:schemeClr val="tx1"/>
                </a:solidFill>
              </a:rPr>
              <a:t>oznanie zawodów,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rozwijanie komunikacji, </a:t>
            </a:r>
          </a:p>
          <a:p>
            <a:pPr lvl="0"/>
            <a:r>
              <a:rPr lang="pl-PL" dirty="0">
                <a:solidFill>
                  <a:schemeClr val="tx1"/>
                </a:solidFill>
              </a:rPr>
              <a:t>usprawnienie koordynacji wzrokowo-ruchowej, analizy i syntezy słuchowej oraz wzrokowej, koncentracji uwagi, pamięci oraz wnioskowania </a:t>
            </a:r>
            <a:r>
              <a:rPr lang="pl-PL" dirty="0" smtClean="0">
                <a:solidFill>
                  <a:schemeClr val="tx1"/>
                </a:solidFill>
              </a:rPr>
              <a:t>       przyczynowo - skutkowego</a:t>
            </a:r>
            <a:r>
              <a:rPr lang="pl-PL" dirty="0">
                <a:solidFill>
                  <a:schemeClr val="tx1"/>
                </a:solidFill>
              </a:rPr>
              <a:t>.</a:t>
            </a:r>
            <a:endParaRPr lang="pl-PL" dirty="0" smtClean="0">
              <a:solidFill>
                <a:schemeClr val="tx1"/>
              </a:solidFill>
            </a:endParaRPr>
          </a:p>
          <a:p>
            <a:pPr lvl="0"/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344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to jest ten Warsztat?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096978"/>
            <a:ext cx="8596668" cy="4261476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Jest to placówka pobytu dziennego</a:t>
            </a:r>
          </a:p>
          <a:p>
            <a:pPr marL="0" indent="0">
              <a:buNone/>
            </a:pPr>
            <a:r>
              <a:rPr lang="pl-PL" sz="3200" dirty="0">
                <a:solidFill>
                  <a:schemeClr val="tx1"/>
                </a:solidFill>
              </a:rPr>
              <a:t>Przeznaczona dla osób </a:t>
            </a:r>
            <a:r>
              <a:rPr lang="pl-PL" sz="3200" dirty="0" smtClean="0">
                <a:solidFill>
                  <a:schemeClr val="tx1"/>
                </a:solidFill>
              </a:rPr>
              <a:t>z niepełnosprawnościami.</a:t>
            </a:r>
          </a:p>
          <a:p>
            <a:r>
              <a:rPr lang="pl-PL" sz="3200" dirty="0" smtClean="0">
                <a:solidFill>
                  <a:schemeClr val="tx1"/>
                </a:solidFill>
              </a:rPr>
              <a:t>z </a:t>
            </a:r>
            <a:r>
              <a:rPr lang="pl-PL" sz="3200" dirty="0">
                <a:solidFill>
                  <a:schemeClr val="tx1"/>
                </a:solidFill>
              </a:rPr>
              <a:t>orzeczeniem o niepełnosprawności </a:t>
            </a:r>
            <a:endParaRPr lang="pl-PL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3200" dirty="0" smtClean="0">
                <a:solidFill>
                  <a:schemeClr val="tx1"/>
                </a:solidFill>
              </a:rPr>
              <a:t>w </a:t>
            </a:r>
            <a:r>
              <a:rPr lang="pl-PL" sz="3200" dirty="0">
                <a:solidFill>
                  <a:schemeClr val="tx1"/>
                </a:solidFill>
              </a:rPr>
              <a:t>stopniu umiarkowanym i </a:t>
            </a:r>
            <a:r>
              <a:rPr lang="pl-PL" sz="3200" dirty="0" smtClean="0">
                <a:solidFill>
                  <a:schemeClr val="tx1"/>
                </a:solidFill>
              </a:rPr>
              <a:t>znacznym, </a:t>
            </a:r>
          </a:p>
          <a:p>
            <a:pPr marL="0" indent="0">
              <a:buNone/>
            </a:pPr>
            <a:r>
              <a:rPr lang="pl-PL" sz="3200" dirty="0" smtClean="0">
                <a:solidFill>
                  <a:schemeClr val="tx1"/>
                </a:solidFill>
              </a:rPr>
              <a:t>ze </a:t>
            </a:r>
            <a:r>
              <a:rPr lang="pl-PL" sz="3200" dirty="0">
                <a:solidFill>
                  <a:schemeClr val="tx1"/>
                </a:solidFill>
              </a:rPr>
              <a:t>wskazaniem do terapii </a:t>
            </a:r>
            <a:r>
              <a:rPr lang="pl-PL" sz="3200" dirty="0" smtClean="0">
                <a:solidFill>
                  <a:schemeClr val="tx1"/>
                </a:solidFill>
              </a:rPr>
              <a:t>zajęciowej.</a:t>
            </a:r>
            <a:endParaRPr lang="pl-PL" sz="3200" dirty="0">
              <a:solidFill>
                <a:schemeClr val="tx1"/>
              </a:solidFill>
            </a:endParaRPr>
          </a:p>
          <a:p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smtClean="0">
                <a:solidFill>
                  <a:schemeClr val="tx1"/>
                </a:solidFill>
              </a:rPr>
              <a:t>Ukończony 18 rok życia.</a:t>
            </a:r>
            <a:endParaRPr lang="pl-PL" sz="3200" dirty="0">
              <a:solidFill>
                <a:schemeClr val="tx1"/>
              </a:solidFill>
            </a:endParaRPr>
          </a:p>
          <a:p>
            <a:endParaRPr lang="pl-PL" sz="24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698826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 b="2997"/>
          <a:stretch/>
        </p:blipFill>
        <p:spPr>
          <a:xfrm>
            <a:off x="8563872" y="-25103"/>
            <a:ext cx="2911077" cy="3331596"/>
          </a:xfrm>
          <a:effectLst>
            <a:softEdge rad="762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81" y="16746"/>
            <a:ext cx="4135176" cy="310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1666" y="3667866"/>
            <a:ext cx="3331701" cy="250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395" y="3306493"/>
            <a:ext cx="2501679" cy="333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17" y="3366213"/>
            <a:ext cx="2316417" cy="310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8"/>
          <a:stretch/>
        </p:blipFill>
        <p:spPr>
          <a:xfrm>
            <a:off x="548495" y="365117"/>
            <a:ext cx="2867903" cy="313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b="20580"/>
          <a:stretch/>
        </p:blipFill>
        <p:spPr>
          <a:xfrm>
            <a:off x="466953" y="3633843"/>
            <a:ext cx="2357704" cy="300435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50514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b="28279"/>
          <a:stretch/>
        </p:blipFill>
        <p:spPr>
          <a:xfrm rot="5400000">
            <a:off x="-314762" y="1961449"/>
            <a:ext cx="2904299" cy="179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8069E1F-F0F5-48EB-AC54-50EACD96E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6602" r="9056"/>
          <a:stretch/>
        </p:blipFill>
        <p:spPr>
          <a:xfrm>
            <a:off x="9710286" y="1405637"/>
            <a:ext cx="2289229" cy="379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PRACOWNIA USPRAWNIANIA RUCHOWEGO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46" y="2326024"/>
            <a:ext cx="4686362" cy="351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/>
          <a:stretch/>
        </p:blipFill>
        <p:spPr>
          <a:xfrm>
            <a:off x="1993712" y="4309936"/>
            <a:ext cx="2906734" cy="233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/>
          <a:stretch/>
        </p:blipFill>
        <p:spPr>
          <a:xfrm>
            <a:off x="2586299" y="1368206"/>
            <a:ext cx="2314147" cy="264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DF90247-5F6E-4A84-A582-24AE196F6496}"/>
              </a:ext>
            </a:extLst>
          </p:cNvPr>
          <p:cNvSpPr txBox="1"/>
          <p:nvPr/>
        </p:nvSpPr>
        <p:spPr>
          <a:xfrm>
            <a:off x="5220070" y="1368206"/>
            <a:ext cx="405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Terapeutka Agnieszka Łaszczuk</a:t>
            </a:r>
          </a:p>
        </p:txBody>
      </p:sp>
    </p:spTree>
    <p:extLst>
      <p:ext uri="{BB962C8B-B14F-4D97-AF65-F5344CB8AC3E}">
        <p14:creationId xmlns:p14="http://schemas.microsoft.com/office/powerpoint/2010/main" val="301658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1270"/>
          </a:xfrm>
        </p:spPr>
        <p:txBody>
          <a:bodyPr/>
          <a:lstStyle/>
          <a:p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Najważniejsze zadania procesu terapii zajęciowej w pracowni </a:t>
            </a:r>
            <a:r>
              <a:rPr lang="pl-PL" sz="2300" u="sng" dirty="0" smtClean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usprawniania ruchowego to</a:t>
            </a:r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779105"/>
            <a:ext cx="8596668" cy="32997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podnoszenie poziomu ogólnej sprawności fizycznej </a:t>
            </a:r>
            <a:r>
              <a:rPr lang="pl-PL" b="1" dirty="0" smtClean="0">
                <a:solidFill>
                  <a:schemeClr val="tx1"/>
                </a:solidFill>
              </a:rPr>
              <a:t>organizmu,</a:t>
            </a:r>
          </a:p>
          <a:p>
            <a:r>
              <a:rPr lang="pl-PL" b="1" dirty="0">
                <a:solidFill>
                  <a:schemeClr val="tx1"/>
                </a:solidFill>
                <a:latin typeface="Barlow"/>
              </a:rPr>
              <a:t>z</a:t>
            </a:r>
            <a:r>
              <a:rPr lang="pl-PL" b="1" dirty="0" smtClean="0">
                <a:solidFill>
                  <a:schemeClr val="tx1"/>
                </a:solidFill>
                <a:latin typeface="Barlow"/>
              </a:rPr>
              <a:t>achęcanie do podejmowania aktywności,</a:t>
            </a:r>
          </a:p>
          <a:p>
            <a:r>
              <a:rPr lang="pl-PL" b="1" dirty="0">
                <a:solidFill>
                  <a:schemeClr val="tx1"/>
                </a:solidFill>
              </a:rPr>
              <a:t>poprawę zakresu ruchu w stawach oraz siły </a:t>
            </a:r>
            <a:r>
              <a:rPr lang="pl-PL" b="1" dirty="0" smtClean="0">
                <a:solidFill>
                  <a:schemeClr val="tx1"/>
                </a:solidFill>
              </a:rPr>
              <a:t>mięśniowej</a:t>
            </a:r>
            <a:r>
              <a:rPr lang="pl-PL" b="1" dirty="0" smtClean="0"/>
              <a:t>,</a:t>
            </a:r>
            <a:endParaRPr lang="pl-PL" b="1" dirty="0"/>
          </a:p>
          <a:p>
            <a:r>
              <a:rPr lang="pl-PL" b="1" dirty="0">
                <a:solidFill>
                  <a:schemeClr val="tx1"/>
                </a:solidFill>
              </a:rPr>
              <a:t>pobudzanie procesów </a:t>
            </a:r>
            <a:r>
              <a:rPr lang="pl-PL" b="1" dirty="0" err="1">
                <a:solidFill>
                  <a:schemeClr val="tx1"/>
                </a:solidFill>
              </a:rPr>
              <a:t>kompensacyjno</a:t>
            </a:r>
            <a:r>
              <a:rPr lang="pl-PL" b="1" dirty="0">
                <a:solidFill>
                  <a:schemeClr val="tx1"/>
                </a:solidFill>
              </a:rPr>
              <a:t> – </a:t>
            </a:r>
            <a:r>
              <a:rPr lang="pl-PL" b="1" dirty="0" smtClean="0">
                <a:solidFill>
                  <a:schemeClr val="tx1"/>
                </a:solidFill>
              </a:rPr>
              <a:t>adaptacyjnych,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 smtClean="0">
                <a:solidFill>
                  <a:schemeClr val="tx1"/>
                </a:solidFill>
              </a:rPr>
              <a:t>stymulowanie </a:t>
            </a:r>
            <a:r>
              <a:rPr lang="pl-PL" b="1" dirty="0">
                <a:solidFill>
                  <a:schemeClr val="tx1"/>
                </a:solidFill>
              </a:rPr>
              <a:t>prawidłowego rozwoju </a:t>
            </a:r>
            <a:r>
              <a:rPr lang="pl-PL" b="1" dirty="0" smtClean="0">
                <a:solidFill>
                  <a:schemeClr val="tx1"/>
                </a:solidFill>
              </a:rPr>
              <a:t>organizmu,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kształtowanie właściwych postaw wobec siebie i swojej </a:t>
            </a:r>
            <a:r>
              <a:rPr lang="pl-PL" b="1" dirty="0" smtClean="0">
                <a:solidFill>
                  <a:schemeClr val="tx1"/>
                </a:solidFill>
              </a:rPr>
              <a:t>niepełnosprawności,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integrację ze środowiskiem </a:t>
            </a:r>
            <a:r>
              <a:rPr lang="pl-PL" b="1" dirty="0" smtClean="0">
                <a:solidFill>
                  <a:schemeClr val="tx1"/>
                </a:solidFill>
              </a:rPr>
              <a:t>rówieśniczym.</a:t>
            </a:r>
            <a:endParaRPr lang="pl-PL" b="1" dirty="0">
              <a:solidFill>
                <a:schemeClr val="tx1"/>
              </a:solidFill>
            </a:endParaRP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442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9063588" y="78942"/>
            <a:ext cx="2435020" cy="337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85" y="78942"/>
            <a:ext cx="2398620" cy="322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0"/>
          <a:stretch/>
        </p:blipFill>
        <p:spPr>
          <a:xfrm>
            <a:off x="3347091" y="178222"/>
            <a:ext cx="2415484" cy="344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/>
          <a:stretch/>
        </p:blipFill>
        <p:spPr>
          <a:xfrm>
            <a:off x="8919696" y="3538331"/>
            <a:ext cx="2722803" cy="321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29" y="3563268"/>
            <a:ext cx="2977949" cy="297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" y="63389"/>
            <a:ext cx="3140987" cy="314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186" y="4022747"/>
            <a:ext cx="3186722" cy="239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84" y="3778600"/>
            <a:ext cx="2144828" cy="288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774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0279" y="578688"/>
            <a:ext cx="3600383" cy="270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PRACOWIA FLORYSTYCZNO-DEKORATORSKA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5988806" y="1744076"/>
            <a:ext cx="3083632" cy="558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Terapeuta Marlena </a:t>
            </a:r>
            <a:r>
              <a:rPr lang="pl-PL" sz="2000" b="1" dirty="0" err="1"/>
              <a:t>Jusis</a:t>
            </a:r>
            <a:r>
              <a:rPr lang="pl-PL" sz="2000" b="1" dirty="0"/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2" t="34290" r="18076" b="22558"/>
          <a:stretch/>
        </p:blipFill>
        <p:spPr>
          <a:xfrm>
            <a:off x="9247835" y="3730591"/>
            <a:ext cx="2405270" cy="298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3373" r="35573" b="984"/>
          <a:stretch/>
        </p:blipFill>
        <p:spPr>
          <a:xfrm>
            <a:off x="420721" y="4568008"/>
            <a:ext cx="2539878" cy="218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14728" r="16620"/>
          <a:stretch/>
        </p:blipFill>
        <p:spPr>
          <a:xfrm>
            <a:off x="6451518" y="2243621"/>
            <a:ext cx="2672079" cy="4279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84" y="1714043"/>
            <a:ext cx="3049325" cy="228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13519" r="17620" b="13234"/>
          <a:stretch/>
        </p:blipFill>
        <p:spPr>
          <a:xfrm>
            <a:off x="2751766" y="2302833"/>
            <a:ext cx="1932168" cy="290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20725" r="20714" b="20869"/>
          <a:stretch/>
        </p:blipFill>
        <p:spPr>
          <a:xfrm>
            <a:off x="4603946" y="3311212"/>
            <a:ext cx="1723335" cy="27669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6878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1878"/>
          </a:xfrm>
        </p:spPr>
        <p:txBody>
          <a:bodyPr>
            <a:normAutofit fontScale="90000"/>
          </a:bodyPr>
          <a:lstStyle/>
          <a:p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Najważniejsze zadania procesu terapii zajęciowej w pracowni </a:t>
            </a:r>
            <a:r>
              <a:rPr lang="pl-PL" sz="2300" u="sng" dirty="0" err="1" smtClean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florystyczno</a:t>
            </a:r>
            <a:r>
              <a:rPr lang="pl-PL" sz="2300" u="sng" dirty="0" smtClean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 - dekoratorskiej to</a:t>
            </a:r>
            <a:r>
              <a:rPr lang="pl-PL" sz="2300" u="sng" dirty="0">
                <a:solidFill>
                  <a:srgbClr val="AD84C6">
                    <a:lumMod val="50000"/>
                  </a:srgbClr>
                </a:solidFill>
                <a:latin typeface="verdana" panose="020B0604030504040204" pitchFamily="34" charset="0"/>
              </a:rPr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828800"/>
            <a:ext cx="8596668" cy="4212562"/>
          </a:xfrm>
        </p:spPr>
        <p:txBody>
          <a:bodyPr>
            <a:normAutofit fontScale="92500" lnSpcReduction="20000"/>
          </a:bodyPr>
          <a:lstStyle/>
          <a:p>
            <a:endParaRPr lang="pl-PL" dirty="0" smtClean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kształtowanie sprawność dłoni, koordynację wzrokową, percepcję ruchów, poczucie estetyki i porządku,</a:t>
            </a:r>
          </a:p>
          <a:p>
            <a:r>
              <a:rPr lang="pl-PL" dirty="0">
                <a:solidFill>
                  <a:srgbClr val="333333"/>
                </a:solidFill>
                <a:latin typeface="verdana" panose="020B0604030504040204" pitchFamily="34" charset="0"/>
              </a:rPr>
              <a:t>rozwijanie takich cech jak: cierpliwość, pracowitość, dokładność, staranność, opanowanie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rozwijanie umiejętności manualnych,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uwrażliwianie </a:t>
            </a:r>
            <a:r>
              <a:rPr lang="pl-PL" dirty="0">
                <a:solidFill>
                  <a:schemeClr val="tx1"/>
                </a:solidFill>
              </a:rPr>
              <a:t>podopiecznych na piękno natury,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rozwijanie umiejętności i zdobywania wiedzy o roślinach,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nauka </a:t>
            </a:r>
            <a:r>
              <a:rPr lang="pl-PL" dirty="0">
                <a:solidFill>
                  <a:schemeClr val="tx1"/>
                </a:solidFill>
              </a:rPr>
              <a:t>pielęgnacji </a:t>
            </a:r>
            <a:r>
              <a:rPr lang="pl-PL" dirty="0" smtClean="0">
                <a:solidFill>
                  <a:schemeClr val="tx1"/>
                </a:solidFill>
              </a:rPr>
              <a:t>roślin,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rozbudzanie kreatywności,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Tworzenie dekoracji,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Poznawanie technik: </a:t>
            </a:r>
            <a:r>
              <a:rPr lang="pl-PL" dirty="0" err="1" smtClean="0">
                <a:solidFill>
                  <a:schemeClr val="tx1"/>
                </a:solidFill>
              </a:rPr>
              <a:t>decoupage</a:t>
            </a:r>
            <a:r>
              <a:rPr lang="pl-PL" dirty="0" smtClean="0">
                <a:solidFill>
                  <a:schemeClr val="tx1"/>
                </a:solidFill>
              </a:rPr>
              <a:t>, </a:t>
            </a:r>
            <a:r>
              <a:rPr lang="pl-PL" dirty="0" err="1" smtClean="0">
                <a:solidFill>
                  <a:schemeClr val="tx1"/>
                </a:solidFill>
              </a:rPr>
              <a:t>makrama</a:t>
            </a:r>
            <a:r>
              <a:rPr lang="pl-PL" dirty="0" smtClean="0">
                <a:solidFill>
                  <a:schemeClr val="tx1"/>
                </a:solidFill>
              </a:rPr>
              <a:t>, tworzenie mydełek glicerynowych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Tworzenie stroików i ozdób świątecznych i okolicznościowych.</a:t>
            </a:r>
          </a:p>
          <a:p>
            <a:pPr marL="0" indent="0">
              <a:buNone/>
            </a:pPr>
            <a:endParaRPr lang="pl-PL" dirty="0" smtClean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38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3"/>
          <a:stretch/>
        </p:blipFill>
        <p:spPr>
          <a:xfrm>
            <a:off x="5720377" y="-35356"/>
            <a:ext cx="2269507" cy="336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" y="69395"/>
            <a:ext cx="2551321" cy="340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1" y="4067035"/>
            <a:ext cx="3558051" cy="267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05" y="2884922"/>
            <a:ext cx="2221396" cy="296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/>
          <a:stretch/>
        </p:blipFill>
        <p:spPr>
          <a:xfrm>
            <a:off x="9005667" y="304571"/>
            <a:ext cx="3038393" cy="352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69" y="4516283"/>
            <a:ext cx="2963187" cy="222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8" y="119327"/>
            <a:ext cx="2610253" cy="348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/>
          <a:stretch/>
        </p:blipFill>
        <p:spPr>
          <a:xfrm>
            <a:off x="456364" y="3465926"/>
            <a:ext cx="3038393" cy="339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611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342199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/>
              <a:t/>
            </a:r>
            <a:br>
              <a:rPr lang="pl-PL" sz="4400" b="1" dirty="0"/>
            </a:br>
            <a:r>
              <a:rPr lang="pl-PL" sz="4400" b="1" dirty="0"/>
              <a:t/>
            </a:r>
            <a:br>
              <a:rPr lang="pl-PL" sz="4400" b="1" dirty="0"/>
            </a:br>
            <a:r>
              <a:rPr lang="pl-PL" sz="4400" b="1" dirty="0"/>
              <a:t/>
            </a:r>
            <a:br>
              <a:rPr lang="pl-PL" sz="4400" b="1" dirty="0"/>
            </a:b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NIE TYLKO PRACUJEMY…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29341" y="3951798"/>
            <a:ext cx="8005490" cy="2154804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4801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8248"/>
            <a:ext cx="3457971" cy="194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327" y="2780798"/>
            <a:ext cx="2109724" cy="375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077" y="111318"/>
            <a:ext cx="3248558" cy="2341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823" y="2147107"/>
            <a:ext cx="3070179" cy="173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5" y="2960268"/>
            <a:ext cx="2781134" cy="370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92" y="111318"/>
            <a:ext cx="3923527" cy="220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00" y="2593060"/>
            <a:ext cx="2796649" cy="375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5"/>
          <a:stretch/>
        </p:blipFill>
        <p:spPr>
          <a:xfrm>
            <a:off x="6666564" y="3847455"/>
            <a:ext cx="2628503" cy="289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4101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0" b="11652"/>
          <a:stretch/>
        </p:blipFill>
        <p:spPr>
          <a:xfrm>
            <a:off x="3016489" y="3666089"/>
            <a:ext cx="3489065" cy="308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2"/>
          <a:stretch/>
        </p:blipFill>
        <p:spPr>
          <a:xfrm>
            <a:off x="3491810" y="-23856"/>
            <a:ext cx="4000500" cy="398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8" y="-23854"/>
            <a:ext cx="2990684" cy="398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78" y="59582"/>
            <a:ext cx="3348386" cy="446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4" y="3963724"/>
            <a:ext cx="2149623" cy="286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3449" b="8290"/>
          <a:stretch/>
        </p:blipFill>
        <p:spPr>
          <a:xfrm>
            <a:off x="7105022" y="3616166"/>
            <a:ext cx="2928163" cy="318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10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849438" cy="132080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>
                <a:solidFill>
                  <a:srgbClr val="7030A0"/>
                </a:solidFill>
              </a:rPr>
              <a:t>CZYM JEST TERAPIA ZAJĘCIOWA?</a:t>
            </a:r>
            <a:r>
              <a:rPr lang="pl-PL" sz="4400" b="1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Terapia zajęciowa to wszystkie czynności </a:t>
            </a:r>
            <a:r>
              <a:rPr lang="pl-PL" sz="2800" dirty="0" smtClean="0">
                <a:solidFill>
                  <a:schemeClr val="tx1"/>
                </a:solidFill>
              </a:rPr>
              <a:t>mające</a:t>
            </a:r>
          </a:p>
          <a:p>
            <a:pPr marL="0" indent="0" algn="ctr">
              <a:buNone/>
            </a:pPr>
            <a:r>
              <a:rPr lang="pl-PL" sz="2800" dirty="0" smtClean="0">
                <a:solidFill>
                  <a:schemeClr val="tx1"/>
                </a:solidFill>
              </a:rPr>
              <a:t> </a:t>
            </a:r>
            <a:r>
              <a:rPr lang="pl-PL" sz="2800" dirty="0">
                <a:solidFill>
                  <a:schemeClr val="tx1"/>
                </a:solidFill>
              </a:rPr>
              <a:t>na celu usprawnianie i usamodzielnianie osób niepełnosprawnych w codziennym </a:t>
            </a:r>
            <a:r>
              <a:rPr lang="pl-PL" sz="2800" dirty="0" smtClean="0">
                <a:solidFill>
                  <a:schemeClr val="tx1"/>
                </a:solidFill>
              </a:rPr>
              <a:t>funkcjonowaniu.</a:t>
            </a:r>
          </a:p>
          <a:p>
            <a:pPr marL="0" indent="0" algn="ctr">
              <a:buNone/>
            </a:pPr>
            <a:endParaRPr lang="pl-PL" sz="2800" dirty="0">
              <a:solidFill>
                <a:schemeClr val="tx1"/>
              </a:solidFill>
            </a:endParaRPr>
          </a:p>
          <a:p>
            <a:pPr algn="ctr"/>
            <a:r>
              <a:rPr lang="pl-PL" sz="2800" dirty="0">
                <a:solidFill>
                  <a:schemeClr val="tx1"/>
                </a:solidFill>
              </a:rPr>
              <a:t>Terapię zajęciową w naszym Warsztacie realizujemy poprzez:</a:t>
            </a:r>
          </a:p>
          <a:p>
            <a:pPr marL="0" indent="0" algn="ctr">
              <a:buNone/>
            </a:pPr>
            <a:r>
              <a:rPr lang="pl-PL" sz="2800" dirty="0" err="1">
                <a:solidFill>
                  <a:schemeClr val="tx1"/>
                </a:solidFill>
              </a:rPr>
              <a:t>ergotrapię</a:t>
            </a:r>
            <a:r>
              <a:rPr lang="pl-PL" sz="2800" dirty="0">
                <a:solidFill>
                  <a:schemeClr val="tx1"/>
                </a:solidFill>
              </a:rPr>
              <a:t>, arteterapię, muzykoterapię, </a:t>
            </a:r>
            <a:r>
              <a:rPr lang="pl-PL" sz="2800" dirty="0" err="1">
                <a:solidFill>
                  <a:schemeClr val="tx1"/>
                </a:solidFill>
              </a:rPr>
              <a:t>ludoterapię</a:t>
            </a:r>
            <a:r>
              <a:rPr lang="pl-PL" sz="2800" dirty="0">
                <a:solidFill>
                  <a:schemeClr val="tx1"/>
                </a:solidFill>
              </a:rPr>
              <a:t>, biblioterapię, </a:t>
            </a:r>
            <a:r>
              <a:rPr lang="pl-PL" sz="2800" dirty="0" err="1">
                <a:solidFill>
                  <a:schemeClr val="tx1"/>
                </a:solidFill>
              </a:rPr>
              <a:t>helikuloterapię</a:t>
            </a:r>
            <a:r>
              <a:rPr lang="pl-PL" sz="2800" dirty="0">
                <a:solidFill>
                  <a:schemeClr val="tx1"/>
                </a:solidFill>
              </a:rPr>
              <a:t>, </a:t>
            </a:r>
            <a:endParaRPr lang="pl-PL" sz="28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2800" dirty="0" smtClean="0">
                <a:solidFill>
                  <a:schemeClr val="tx1"/>
                </a:solidFill>
              </a:rPr>
              <a:t>zajęcia </a:t>
            </a:r>
            <a:r>
              <a:rPr lang="pl-PL" sz="2800" dirty="0">
                <a:solidFill>
                  <a:schemeClr val="tx1"/>
                </a:solidFill>
              </a:rPr>
              <a:t>terapeutyczne z psychologiem oraz zajęcia </a:t>
            </a:r>
            <a:r>
              <a:rPr lang="pl-PL" sz="2800" dirty="0" smtClean="0">
                <a:solidFill>
                  <a:schemeClr val="tx1"/>
                </a:solidFill>
              </a:rPr>
              <a:t>ruchowe</a:t>
            </a:r>
            <a:r>
              <a:rPr lang="pl-PL" sz="2800" dirty="0" smtClean="0"/>
              <a:t>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686159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145" y="322028"/>
            <a:ext cx="3966540" cy="223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70" y="2620493"/>
            <a:ext cx="2144313" cy="381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9"/>
          <a:stretch/>
        </p:blipFill>
        <p:spPr>
          <a:xfrm>
            <a:off x="3480936" y="3956946"/>
            <a:ext cx="4049547" cy="247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" y="133317"/>
            <a:ext cx="2215436" cy="393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63" y="151073"/>
            <a:ext cx="2782969" cy="37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241"/>
            <a:ext cx="3415624" cy="25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1811" y="745100"/>
            <a:ext cx="3396405" cy="255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/>
          <a:stretch/>
        </p:blipFill>
        <p:spPr>
          <a:xfrm>
            <a:off x="7530483" y="3236180"/>
            <a:ext cx="2215436" cy="353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2796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0" y="3953328"/>
            <a:ext cx="4353154" cy="244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r="5616"/>
          <a:stretch/>
        </p:blipFill>
        <p:spPr>
          <a:xfrm>
            <a:off x="7871166" y="124327"/>
            <a:ext cx="4136994" cy="266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/>
          <a:stretch/>
        </p:blipFill>
        <p:spPr>
          <a:xfrm>
            <a:off x="2487536" y="74476"/>
            <a:ext cx="2789086" cy="349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1" b="4394"/>
          <a:stretch/>
        </p:blipFill>
        <p:spPr>
          <a:xfrm>
            <a:off x="150278" y="89485"/>
            <a:ext cx="2317714" cy="318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94" y="3436588"/>
            <a:ext cx="4264471" cy="319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11" y="2905341"/>
            <a:ext cx="2871249" cy="382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85" y="311394"/>
            <a:ext cx="2054418" cy="273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674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381955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W ZDROWYM CIELE ZDROWY DUCH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4508390"/>
            <a:ext cx="8596668" cy="1532972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3043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16" y="111969"/>
            <a:ext cx="4294036" cy="322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3"/>
          <a:stretch/>
        </p:blipFill>
        <p:spPr>
          <a:xfrm>
            <a:off x="813914" y="56310"/>
            <a:ext cx="3261148" cy="197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18" y="231316"/>
            <a:ext cx="2026879" cy="360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1"/>
          <a:stretch/>
        </p:blipFill>
        <p:spPr>
          <a:xfrm>
            <a:off x="9274002" y="3605002"/>
            <a:ext cx="2819934" cy="267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b="37044"/>
          <a:stretch/>
        </p:blipFill>
        <p:spPr>
          <a:xfrm>
            <a:off x="5127072" y="3885787"/>
            <a:ext cx="3625795" cy="245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178" y="4243267"/>
            <a:ext cx="4301490" cy="241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0" y="1978168"/>
            <a:ext cx="4026843" cy="226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250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723861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/>
              <a:t/>
            </a:r>
            <a:br>
              <a:rPr lang="pl-PL" sz="4400" b="1" dirty="0"/>
            </a:br>
            <a:r>
              <a:rPr lang="pl-PL" sz="4400" b="1" dirty="0"/>
              <a:t/>
            </a:r>
            <a:br>
              <a:rPr lang="pl-PL" sz="4400" b="1" dirty="0"/>
            </a:br>
            <a:r>
              <a:rPr lang="pl-PL" sz="5400" b="1" dirty="0">
                <a:solidFill>
                  <a:schemeClr val="accent1">
                    <a:lumMod val="50000"/>
                  </a:schemeClr>
                </a:solidFill>
              </a:rPr>
              <a:t>CELEBRUJEMY ŚWIĘTA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5732890"/>
            <a:ext cx="8596668" cy="308472"/>
          </a:xfrm>
        </p:spPr>
        <p:txBody>
          <a:bodyPr>
            <a:normAutofit fontScale="925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5247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4" r="7549"/>
          <a:stretch/>
        </p:blipFill>
        <p:spPr>
          <a:xfrm rot="5400000">
            <a:off x="9544064" y="707660"/>
            <a:ext cx="2991678" cy="218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>
          <a:xfrm>
            <a:off x="6264141" y="0"/>
            <a:ext cx="3426481" cy="307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5" y="3750294"/>
            <a:ext cx="2970297" cy="297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F3BEEB4-1E60-4FFC-B664-A4464A47D4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6" y="84814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8" b="10377"/>
          <a:stretch/>
        </p:blipFill>
        <p:spPr>
          <a:xfrm>
            <a:off x="9690622" y="3609400"/>
            <a:ext cx="2183308" cy="325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1"/>
          <a:stretch/>
        </p:blipFill>
        <p:spPr>
          <a:xfrm>
            <a:off x="7176182" y="3363943"/>
            <a:ext cx="2402847" cy="309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0"/>
          <a:stretch/>
        </p:blipFill>
        <p:spPr>
          <a:xfrm>
            <a:off x="3160422" y="220130"/>
            <a:ext cx="2458054" cy="259342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11" y="3338341"/>
            <a:ext cx="3627596" cy="27206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76581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668202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/>
              <a:t/>
            </a:r>
            <a:br>
              <a:rPr lang="pl-PL" sz="4400" b="1" dirty="0"/>
            </a:br>
            <a:r>
              <a:rPr lang="pl-PL" sz="4400" b="1" dirty="0"/>
              <a:t/>
            </a:r>
            <a:br>
              <a:rPr lang="pl-PL" sz="4400" b="1" dirty="0"/>
            </a:br>
            <a:r>
              <a:rPr lang="pl-PL" sz="4400" b="1" dirty="0"/>
              <a:t/>
            </a:r>
            <a:br>
              <a:rPr lang="pl-PL" sz="4400" b="1" dirty="0"/>
            </a:b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OGRÓD – NASZA DUMA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5502303"/>
            <a:ext cx="8596668" cy="539059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1904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0" y="24075"/>
            <a:ext cx="2284077" cy="415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/>
          <a:stretch/>
        </p:blipFill>
        <p:spPr>
          <a:xfrm>
            <a:off x="9825751" y="3734392"/>
            <a:ext cx="1996374" cy="296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3043509" y="24074"/>
            <a:ext cx="4159709" cy="377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7867451" y="126408"/>
            <a:ext cx="4009615" cy="360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5"/>
          <a:stretch/>
        </p:blipFill>
        <p:spPr>
          <a:xfrm>
            <a:off x="3599169" y="3758562"/>
            <a:ext cx="2661865" cy="303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7"/>
          <a:stretch/>
        </p:blipFill>
        <p:spPr>
          <a:xfrm>
            <a:off x="193806" y="4302458"/>
            <a:ext cx="3107878" cy="245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61" y="3872285"/>
            <a:ext cx="2746048" cy="274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9218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66025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DLA WAS SIĘ ZMIENIAMY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4134678"/>
            <a:ext cx="8596668" cy="1906684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586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TRUDNE POCZĄTKI…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19384" y="3901882"/>
            <a:ext cx="3890356" cy="291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b="7344"/>
          <a:stretch/>
        </p:blipFill>
        <p:spPr>
          <a:xfrm>
            <a:off x="8509740" y="554789"/>
            <a:ext cx="3550257" cy="288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" r="26580" b="15163"/>
          <a:stretch/>
        </p:blipFill>
        <p:spPr>
          <a:xfrm>
            <a:off x="551862" y="1408038"/>
            <a:ext cx="3498575" cy="245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20" y="1270000"/>
            <a:ext cx="3498575" cy="262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9" y="3893931"/>
            <a:ext cx="3792608" cy="284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27" y="3670631"/>
            <a:ext cx="3450867" cy="258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597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NASZYM ZESPOŁEM KIERUJE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>
                <a:solidFill>
                  <a:schemeClr val="tx1"/>
                </a:solidFill>
              </a:rPr>
              <a:t>PANI </a:t>
            </a:r>
            <a:r>
              <a:rPr lang="pl-PL" b="1" dirty="0" smtClean="0">
                <a:solidFill>
                  <a:schemeClr val="tx1"/>
                </a:solidFill>
              </a:rPr>
              <a:t>URSZULA SINIUK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/>
          <a:stretch/>
        </p:blipFill>
        <p:spPr>
          <a:xfrm>
            <a:off x="3574368" y="1930400"/>
            <a:ext cx="2272841" cy="3107994"/>
          </a:xfrm>
          <a:effectLst>
            <a:softEdge rad="1016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0" y="1849068"/>
            <a:ext cx="2875078" cy="2159116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5" b="12464"/>
          <a:stretch/>
        </p:blipFill>
        <p:spPr>
          <a:xfrm>
            <a:off x="361060" y="4124938"/>
            <a:ext cx="2806107" cy="249287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8" r="5378"/>
          <a:stretch/>
        </p:blipFill>
        <p:spPr>
          <a:xfrm>
            <a:off x="9829599" y="4140201"/>
            <a:ext cx="2170150" cy="246234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b="9710"/>
          <a:stretch/>
        </p:blipFill>
        <p:spPr>
          <a:xfrm>
            <a:off x="9274002" y="240877"/>
            <a:ext cx="2721470" cy="382656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4"/>
          <a:stretch/>
        </p:blipFill>
        <p:spPr>
          <a:xfrm>
            <a:off x="5837080" y="2154160"/>
            <a:ext cx="3585318" cy="4310617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4268658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3925" y="0"/>
            <a:ext cx="8596668" cy="1320800"/>
          </a:xfrm>
        </p:spPr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1" y="2899748"/>
            <a:ext cx="4062755" cy="304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62" y="13852"/>
            <a:ext cx="3353013" cy="447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46" y="4519973"/>
            <a:ext cx="3164620" cy="237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" y="70528"/>
            <a:ext cx="4036424" cy="2364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6" y="4484535"/>
            <a:ext cx="3130160" cy="235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" b="6229"/>
          <a:stretch/>
        </p:blipFill>
        <p:spPr>
          <a:xfrm>
            <a:off x="5270349" y="13852"/>
            <a:ext cx="3206015" cy="205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47" y="2038771"/>
            <a:ext cx="3382416" cy="2539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331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53" y="292347"/>
            <a:ext cx="2960080" cy="296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80" y="4279004"/>
            <a:ext cx="2945958" cy="221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8302" y="461944"/>
            <a:ext cx="3574798" cy="268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710" y="454122"/>
            <a:ext cx="3645673" cy="273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8358" y="461074"/>
            <a:ext cx="3574800" cy="268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5"/>
          <a:stretch/>
        </p:blipFill>
        <p:spPr>
          <a:xfrm rot="5400000">
            <a:off x="2182981" y="4261947"/>
            <a:ext cx="3184497" cy="177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14896" r="8798" b="-238"/>
          <a:stretch/>
        </p:blipFill>
        <p:spPr>
          <a:xfrm rot="16200000">
            <a:off x="9130006" y="4040172"/>
            <a:ext cx="3275950" cy="232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116" y="3749380"/>
            <a:ext cx="3037398" cy="228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6058" y="3931731"/>
            <a:ext cx="3240157" cy="243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859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4" y="1895909"/>
            <a:ext cx="2981562" cy="2238769"/>
          </a:xfrm>
          <a:effectLst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8" y="2677821"/>
            <a:ext cx="2576058" cy="343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3" b="10093"/>
          <a:stretch/>
        </p:blipFill>
        <p:spPr>
          <a:xfrm>
            <a:off x="9443472" y="128681"/>
            <a:ext cx="2579728" cy="360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01" y="2131464"/>
            <a:ext cx="2939329" cy="220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-19014" r="-435" b="19014"/>
          <a:stretch/>
        </p:blipFill>
        <p:spPr>
          <a:xfrm>
            <a:off x="408004" y="-368624"/>
            <a:ext cx="3360752" cy="252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6"/>
          <a:stretch/>
        </p:blipFill>
        <p:spPr>
          <a:xfrm>
            <a:off x="2797736" y="4561871"/>
            <a:ext cx="2813572" cy="202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/>
          <a:stretch/>
        </p:blipFill>
        <p:spPr>
          <a:xfrm>
            <a:off x="6101259" y="4316267"/>
            <a:ext cx="2655437" cy="236175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8840" b="32320"/>
          <a:stretch/>
        </p:blipFill>
        <p:spPr>
          <a:xfrm>
            <a:off x="5113526" y="42684"/>
            <a:ext cx="3669352" cy="17676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453" y="3934014"/>
            <a:ext cx="2090407" cy="278358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921894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10738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WSZĘDZIE NAS WIDAĆ 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677334" y="6041362"/>
            <a:ext cx="8596668" cy="81142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333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70"/>
            <a:ext cx="3120405" cy="234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18372"/>
          <a:stretch/>
        </p:blipFill>
        <p:spPr>
          <a:xfrm>
            <a:off x="1560202" y="2464763"/>
            <a:ext cx="2081544" cy="18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6" r="63391" b="18241"/>
          <a:stretch/>
        </p:blipFill>
        <p:spPr>
          <a:xfrm>
            <a:off x="9387831" y="226336"/>
            <a:ext cx="2605378" cy="340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3479" r="5262" b="19651"/>
          <a:stretch/>
        </p:blipFill>
        <p:spPr>
          <a:xfrm>
            <a:off x="7526796" y="3595657"/>
            <a:ext cx="4238046" cy="316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8" b="24985"/>
          <a:stretch/>
        </p:blipFill>
        <p:spPr>
          <a:xfrm>
            <a:off x="5922242" y="485112"/>
            <a:ext cx="3209108" cy="28905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5613"/>
          <a:stretch/>
        </p:blipFill>
        <p:spPr>
          <a:xfrm>
            <a:off x="3576189" y="152693"/>
            <a:ext cx="2327723" cy="246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/>
          <a:stretch/>
        </p:blipFill>
        <p:spPr>
          <a:xfrm>
            <a:off x="4170971" y="3635059"/>
            <a:ext cx="2876341" cy="289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5" y="4245940"/>
            <a:ext cx="3347167" cy="251037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897582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WARTO ZOSTAĆ NASZYM UCZESTNIKIEM, PONIEWAŻ…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Z NAMI NABĘDZIESZ NOWYCH UMIEJĘTNOŚCI </a:t>
            </a:r>
          </a:p>
          <a:p>
            <a:r>
              <a:rPr lang="pl-PL" sz="2400" b="1" dirty="0"/>
              <a:t>POZNASZ NOWYCH PRZYJACIÓŁ</a:t>
            </a:r>
          </a:p>
          <a:p>
            <a:r>
              <a:rPr lang="pl-PL" sz="2400" b="1" dirty="0"/>
              <a:t>UZYSKASZ POMOC I WSPARCIE</a:t>
            </a:r>
          </a:p>
          <a:p>
            <a:r>
              <a:rPr lang="pl-PL" sz="2400" b="1" dirty="0"/>
              <a:t>ZOBACZYSZ CIEKAWE MIEJSCA </a:t>
            </a:r>
          </a:p>
          <a:p>
            <a:r>
              <a:rPr lang="pl-PL" sz="2400" b="1" dirty="0"/>
              <a:t>AKTYWNIE SPĘDZISZ CZAS</a:t>
            </a:r>
          </a:p>
          <a:p>
            <a:r>
              <a:rPr lang="pl-PL" sz="2400" b="1" dirty="0"/>
              <a:t>ROZWINIESZ SWOJE ZAINTERESOWANIA I PASJE</a:t>
            </a:r>
          </a:p>
          <a:p>
            <a:r>
              <a:rPr lang="pl-PL" sz="2400" b="1" dirty="0"/>
              <a:t>ODKRYJESZ SWOJE UKRYTE TALENTY</a:t>
            </a:r>
          </a:p>
          <a:p>
            <a:pPr marL="0" indent="0">
              <a:buNone/>
            </a:pP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537857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>
                <a:solidFill>
                  <a:schemeClr val="accent1">
                    <a:lumMod val="50000"/>
                  </a:schemeClr>
                </a:solidFill>
              </a:rPr>
              <a:t>„RAZEM MOŻEMY WIĘCEJ”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49287" y="1599338"/>
            <a:ext cx="6313335" cy="6621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/>
              <a:t>Dołącz do naszej ekipy </a:t>
            </a:r>
            <a:r>
              <a:rPr lang="pl-PL" sz="2800" b="1" dirty="0">
                <a:sym typeface="Wingdings" panose="05000000000000000000" pitchFamily="2" charset="2"/>
              </a:rPr>
              <a:t></a:t>
            </a:r>
            <a:endParaRPr lang="pl-PL" sz="28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86" y="1794345"/>
            <a:ext cx="4502766" cy="3640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8" b="12764"/>
          <a:stretch/>
        </p:blipFill>
        <p:spPr>
          <a:xfrm>
            <a:off x="4387311" y="3500857"/>
            <a:ext cx="2535021" cy="2962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6530"/>
          <a:stretch/>
        </p:blipFill>
        <p:spPr>
          <a:xfrm>
            <a:off x="221129" y="2415702"/>
            <a:ext cx="3631074" cy="3205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83004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11" y="214115"/>
            <a:ext cx="4303133" cy="60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4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sz="6000" b="1" dirty="0">
                <a:solidFill>
                  <a:schemeClr val="accent1">
                    <a:lumMod val="50000"/>
                  </a:schemeClr>
                </a:solidFill>
              </a:rPr>
              <a:t>NASZE PRACOWNIE</a:t>
            </a:r>
            <a:endParaRPr lang="pl-PL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3600" b="1" dirty="0" smtClean="0">
                <a:solidFill>
                  <a:schemeClr val="tx1"/>
                </a:solidFill>
              </a:rPr>
              <a:t>Zajęcia </a:t>
            </a:r>
            <a:r>
              <a:rPr lang="pl-PL" sz="3600" b="1" dirty="0">
                <a:solidFill>
                  <a:schemeClr val="tx1"/>
                </a:solidFill>
              </a:rPr>
              <a:t>terapeutyczne </a:t>
            </a:r>
            <a:endParaRPr lang="pl-PL" sz="36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3600" b="1" dirty="0" smtClean="0">
                <a:solidFill>
                  <a:schemeClr val="tx1"/>
                </a:solidFill>
              </a:rPr>
              <a:t>z </a:t>
            </a:r>
            <a:r>
              <a:rPr lang="pl-PL" sz="3600" b="1" dirty="0">
                <a:solidFill>
                  <a:schemeClr val="tx1"/>
                </a:solidFill>
              </a:rPr>
              <a:t>uczestnikami prowadzone </a:t>
            </a:r>
            <a:r>
              <a:rPr lang="pl-PL" sz="3600" b="1" dirty="0" smtClean="0">
                <a:solidFill>
                  <a:schemeClr val="tx1"/>
                </a:solidFill>
              </a:rPr>
              <a:t>są </a:t>
            </a:r>
          </a:p>
          <a:p>
            <a:pPr marL="0" indent="0" algn="ctr">
              <a:buNone/>
            </a:pPr>
            <a:r>
              <a:rPr lang="pl-PL" sz="3600" b="1" dirty="0" smtClean="0">
                <a:solidFill>
                  <a:schemeClr val="tx1"/>
                </a:solidFill>
              </a:rPr>
              <a:t>w </a:t>
            </a:r>
            <a:r>
              <a:rPr lang="pl-PL" sz="3600" b="1" dirty="0">
                <a:solidFill>
                  <a:schemeClr val="tx1"/>
                </a:solidFill>
              </a:rPr>
              <a:t>siedmiu tematycznych pracowniach</a:t>
            </a:r>
            <a:r>
              <a:rPr lang="pl-PL" b="1" dirty="0"/>
              <a:t>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93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8165" y="410818"/>
            <a:ext cx="8596668" cy="84548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PRACOWNIA TECHNICZNO - OGRODNICZA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1176" r="-442" b="-1176"/>
          <a:stretch/>
        </p:blipFill>
        <p:spPr>
          <a:xfrm>
            <a:off x="135278" y="1355725"/>
            <a:ext cx="3023853" cy="270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4206240" y="1071640"/>
            <a:ext cx="485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Terapeuta Wojciech Jakimowicz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6"/>
          <a:stretch/>
        </p:blipFill>
        <p:spPr>
          <a:xfrm>
            <a:off x="7647278" y="3996168"/>
            <a:ext cx="2075926" cy="242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22811" r="51063" b="939"/>
          <a:stretch/>
        </p:blipFill>
        <p:spPr>
          <a:xfrm>
            <a:off x="2531213" y="4252679"/>
            <a:ext cx="2750541" cy="241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24388"/>
          <a:stretch/>
        </p:blipFill>
        <p:spPr>
          <a:xfrm rot="5400000">
            <a:off x="167525" y="4466167"/>
            <a:ext cx="2126976" cy="228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48" y="1523315"/>
            <a:ext cx="2896212" cy="217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6" y="110871"/>
            <a:ext cx="2418356" cy="322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/>
          <a:stretch/>
        </p:blipFill>
        <p:spPr>
          <a:xfrm>
            <a:off x="9577016" y="3335346"/>
            <a:ext cx="2426390" cy="367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r="7865"/>
          <a:stretch/>
        </p:blipFill>
        <p:spPr>
          <a:xfrm>
            <a:off x="5324415" y="3829054"/>
            <a:ext cx="2280202" cy="294198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13623" r="2529"/>
          <a:stretch/>
        </p:blipFill>
        <p:spPr>
          <a:xfrm>
            <a:off x="3329890" y="1524000"/>
            <a:ext cx="1781261" cy="264087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2563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7016" y="228600"/>
            <a:ext cx="6650073" cy="815301"/>
          </a:xfrm>
        </p:spPr>
        <p:txBody>
          <a:bodyPr>
            <a:normAutofit fontScale="90000"/>
          </a:bodyPr>
          <a:lstStyle/>
          <a:p>
            <a:r>
              <a:rPr lang="pl-PL" sz="2800" u="sng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pl-PL" sz="2800" u="sng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Najważniejsze zadania procesu terapii zajęciowej pracowni </a:t>
            </a:r>
            <a:r>
              <a:rPr lang="pl-PL" sz="2800" u="sng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technicznej </a:t>
            </a:r>
            <a:r>
              <a:rPr lang="pl-PL" sz="2800" u="sng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to:</a:t>
            </a:r>
            <a:endParaRPr lang="pl-PL" sz="28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7016" y="1123122"/>
            <a:ext cx="8596668" cy="558579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verdana" panose="020B0604030504040204" pitchFamily="34" charset="0"/>
              </a:rPr>
              <a:t>rozwijanie takich cech jak: cierpliwość, pracowitość, dokładność, staranność, </a:t>
            </a:r>
            <a:r>
              <a:rPr lang="pl-PL" dirty="0" smtClean="0">
                <a:solidFill>
                  <a:schemeClr val="tx1"/>
                </a:solidFill>
                <a:latin typeface="verdana" panose="020B0604030504040204" pitchFamily="34" charset="0"/>
              </a:rPr>
              <a:t>opanowanie,</a:t>
            </a:r>
            <a:endParaRPr lang="pl-PL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  <a:latin typeface="verdana" panose="020B0604030504040204" pitchFamily="34" charset="0"/>
              </a:rPr>
              <a:t>wzbudzanie </a:t>
            </a:r>
            <a:r>
              <a:rPr lang="pl-PL" dirty="0">
                <a:solidFill>
                  <a:schemeClr val="tx1"/>
                </a:solidFill>
                <a:latin typeface="verdana" panose="020B0604030504040204" pitchFamily="34" charset="0"/>
              </a:rPr>
              <a:t>motywacji do </a:t>
            </a:r>
            <a:r>
              <a:rPr lang="pl-PL" dirty="0" smtClean="0">
                <a:solidFill>
                  <a:schemeClr val="tx1"/>
                </a:solidFill>
                <a:latin typeface="verdana" panose="020B0604030504040204" pitchFamily="34" charset="0"/>
              </a:rPr>
              <a:t>pracy,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</a:rPr>
              <a:t>praktyczne zdobywanie umiejętności wykonywania prostych czynności </a:t>
            </a:r>
            <a:r>
              <a:rPr lang="pl-PL" dirty="0" smtClean="0">
                <a:solidFill>
                  <a:schemeClr val="tx1"/>
                </a:solidFill>
              </a:rPr>
              <a:t>technicznych; ( tworzenie kartek okolicznościowych, stroików świątecznych, ozdób ceramicznych itp.)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</a:rPr>
              <a:t>zdobywanie umiejętności posługiwania się narzędziami i </a:t>
            </a:r>
            <a:r>
              <a:rPr lang="pl-PL" dirty="0" smtClean="0">
                <a:solidFill>
                  <a:schemeClr val="tx1"/>
                </a:solidFill>
              </a:rPr>
              <a:t>urządzeniami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</a:rPr>
              <a:t>praktyczne poznanie technologii, materiałów, narzędzi i urządzeń i oprzyrządowania w dostępnym uczestnikom </a:t>
            </a:r>
            <a:r>
              <a:rPr lang="pl-PL" dirty="0" smtClean="0">
                <a:solidFill>
                  <a:schemeClr val="tx1"/>
                </a:solidFill>
              </a:rPr>
              <a:t>zakresie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</a:rPr>
              <a:t>zwiększenie zakresu umiejętności niezbędnych do samodzielnego i niezależnego funkcjonowania uczestników w życiu codziennym na miarę ich indywidualnych </a:t>
            </a:r>
            <a:r>
              <a:rPr lang="pl-PL" dirty="0" smtClean="0">
                <a:solidFill>
                  <a:schemeClr val="tx1"/>
                </a:solidFill>
              </a:rPr>
              <a:t>możliwości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</a:rPr>
              <a:t> rozwijanie zainteresowań i umiejętności przysposabiających do pracy w zakładach </a:t>
            </a:r>
            <a:r>
              <a:rPr lang="pl-PL" dirty="0" smtClean="0">
                <a:solidFill>
                  <a:schemeClr val="tx1"/>
                </a:solidFill>
              </a:rPr>
              <a:t>chronionych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</a:rPr>
              <a:t> zapoznanie się z przepisami i zasadami bezpieczeństwa i higieny </a:t>
            </a:r>
            <a:r>
              <a:rPr lang="pl-PL" dirty="0" smtClean="0">
                <a:solidFill>
                  <a:schemeClr val="tx1"/>
                </a:solidFill>
              </a:rPr>
              <a:t>pracy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nauka jednostek miar- posługiwanie się narzędziami służącymi do pomiarów</a:t>
            </a:r>
            <a:endParaRPr lang="pl-PL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7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" y="363508"/>
            <a:ext cx="2960888" cy="222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76" y="2176492"/>
            <a:ext cx="2987037" cy="224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81" y="216866"/>
            <a:ext cx="2586823" cy="1942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36" y="184205"/>
            <a:ext cx="2825275" cy="212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27" y="3055557"/>
            <a:ext cx="2786633" cy="371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2"/>
          <a:stretch/>
        </p:blipFill>
        <p:spPr>
          <a:xfrm>
            <a:off x="5962780" y="172972"/>
            <a:ext cx="2726647" cy="329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1"/>
          <a:stretch/>
        </p:blipFill>
        <p:spPr>
          <a:xfrm>
            <a:off x="6328189" y="3718088"/>
            <a:ext cx="2946621" cy="256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29" y="4482378"/>
            <a:ext cx="2841071" cy="213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8" t="-119610" r="-80194" b="3356"/>
          <a:stretch/>
        </p:blipFill>
        <p:spPr>
          <a:xfrm>
            <a:off x="9546612" y="-2189752"/>
            <a:ext cx="3857625" cy="82403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1000"/>
              </a:srgbClr>
            </a:outerShd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52701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PRACOWNIA MUZYCZNO – TEATRALNA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734364" y="1270000"/>
            <a:ext cx="3338075" cy="660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b="1" dirty="0"/>
              <a:t>Terapeutka</a:t>
            </a:r>
          </a:p>
          <a:p>
            <a:pPr marL="0" indent="0" algn="ctr">
              <a:buNone/>
            </a:pPr>
            <a:r>
              <a:rPr lang="pl-PL" b="1" dirty="0"/>
              <a:t> Renata Dmochowska, </a:t>
            </a:r>
          </a:p>
          <a:p>
            <a:pPr marL="0" indent="0" algn="ctr">
              <a:buNone/>
            </a:pPr>
            <a:r>
              <a:rPr lang="pl-PL" b="1" dirty="0" smtClean="0"/>
              <a:t> </a:t>
            </a:r>
            <a:endParaRPr lang="pl-PL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20880" r="40772"/>
          <a:stretch/>
        </p:blipFill>
        <p:spPr>
          <a:xfrm>
            <a:off x="129062" y="2614885"/>
            <a:ext cx="2113230" cy="372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8117" r="17021" b="5652"/>
          <a:stretch/>
        </p:blipFill>
        <p:spPr>
          <a:xfrm>
            <a:off x="4679667" y="2478073"/>
            <a:ext cx="2339455" cy="399993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2" r="61812" b="20145"/>
          <a:stretch/>
        </p:blipFill>
        <p:spPr>
          <a:xfrm>
            <a:off x="2346886" y="1270000"/>
            <a:ext cx="2083904" cy="28110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1303"/>
          <a:stretch/>
        </p:blipFill>
        <p:spPr>
          <a:xfrm>
            <a:off x="9072439" y="850700"/>
            <a:ext cx="3097791" cy="316064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8"/>
          <a:stretch/>
        </p:blipFill>
        <p:spPr>
          <a:xfrm>
            <a:off x="7305260" y="3932442"/>
            <a:ext cx="2647861" cy="2925558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63078762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ioletowy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przęgacz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1113</TotalTime>
  <Words>675</Words>
  <Application>Microsoft Office PowerPoint</Application>
  <PresentationFormat>Panoramiczny</PresentationFormat>
  <Paragraphs>138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5" baseType="lpstr">
      <vt:lpstr>Arial</vt:lpstr>
      <vt:lpstr>Barlow</vt:lpstr>
      <vt:lpstr>Oxygen</vt:lpstr>
      <vt:lpstr>Trebuchet MS</vt:lpstr>
      <vt:lpstr>verdana</vt:lpstr>
      <vt:lpstr>Wingdings</vt:lpstr>
      <vt:lpstr>Wingdings 3</vt:lpstr>
      <vt:lpstr>Faseta</vt:lpstr>
      <vt:lpstr>DLACZEGO WARTO ZOSTAĆ UCZESTNIKIEM WARSZTATU TERAPII ZAJĘCIOWEJ ? </vt:lpstr>
      <vt:lpstr>Co to jest ten Warsztat? </vt:lpstr>
      <vt:lpstr>CZYM JEST TERAPIA ZAJĘCIOWA? </vt:lpstr>
      <vt:lpstr>NASZYM ZESPOŁEM KIERUJE  PANI URSZULA SINIUK</vt:lpstr>
      <vt:lpstr> NASZE PRACOWNIE</vt:lpstr>
      <vt:lpstr>PRACOWNIA TECHNICZNO - OGRODNICZA</vt:lpstr>
      <vt:lpstr> Najważniejsze zadania procesu terapii zajęciowej pracowni technicznej to:</vt:lpstr>
      <vt:lpstr>Prezentacja programu PowerPoint</vt:lpstr>
      <vt:lpstr>PRACOWNIA MUZYCZNO – TEATRALNA </vt:lpstr>
      <vt:lpstr> Najważniejsze zadania procesu terapii zajęciowej w pracowni muzyczno- teatralnej to:  </vt:lpstr>
      <vt:lpstr>Prezentacja programu PowerPoint</vt:lpstr>
      <vt:lpstr>PRACOWNIA GOSPODARSTWA DOMOWEGO </vt:lpstr>
      <vt:lpstr>Najważniejsze zadania procesu terapii zajęciowej w pracowni gospodarstwa domowego to: </vt:lpstr>
      <vt:lpstr>Prezentacja programu PowerPoint</vt:lpstr>
      <vt:lpstr>PRACOWNIA RĘKODZIEŁA </vt:lpstr>
      <vt:lpstr>Najważniejsze zadania procesu terapii zajęciowej w pracowni rękodzieła to:</vt:lpstr>
      <vt:lpstr>Prezentacja programu PowerPoint</vt:lpstr>
      <vt:lpstr>PRACOWNIA KOMPUTEROWA I PRZYGOTOWANIA ZAWODOWEGO</vt:lpstr>
      <vt:lpstr>Najważniejsze zadania procesu terapii zajęciowej w pracowni komputerowej i przygotowania zawodowego  to:</vt:lpstr>
      <vt:lpstr>Prezentacja programu PowerPoint</vt:lpstr>
      <vt:lpstr>PRACOWNIA USPRAWNIANIA RUCHOWEGO</vt:lpstr>
      <vt:lpstr>Najważniejsze zadania procesu terapii zajęciowej w pracowni usprawniania ruchowego to:</vt:lpstr>
      <vt:lpstr>Prezentacja programu PowerPoint</vt:lpstr>
      <vt:lpstr>PRACOWIA FLORYSTYCZNO-DEKORATORSKA</vt:lpstr>
      <vt:lpstr>Najważniejsze zadania procesu terapii zajęciowej w pracowni florystyczno - dekoratorskiej to:</vt:lpstr>
      <vt:lpstr>Prezentacja programu PowerPoint</vt:lpstr>
      <vt:lpstr>   NIE TYLKO PRACUJEMY…</vt:lpstr>
      <vt:lpstr>Prezentacja programu PowerPoint</vt:lpstr>
      <vt:lpstr>Prezentacja programu PowerPoint</vt:lpstr>
      <vt:lpstr>Prezentacja programu PowerPoint</vt:lpstr>
      <vt:lpstr>Prezentacja programu PowerPoint</vt:lpstr>
      <vt:lpstr>  W ZDROWYM CIELE ZDROWY DUCH </vt:lpstr>
      <vt:lpstr> </vt:lpstr>
      <vt:lpstr>  CELEBRUJEMY ŚWIĘTA </vt:lpstr>
      <vt:lpstr>Prezentacja programu PowerPoint</vt:lpstr>
      <vt:lpstr>   OGRÓD – NASZA DUMA</vt:lpstr>
      <vt:lpstr>Prezentacja programu PowerPoint</vt:lpstr>
      <vt:lpstr>   DLA WAS SIĘ ZMIENIAMY </vt:lpstr>
      <vt:lpstr>TRUDNE POCZĄTKI…  </vt:lpstr>
      <vt:lpstr>Prezentacja programu PowerPoint</vt:lpstr>
      <vt:lpstr>Prezentacja programu PowerPoint</vt:lpstr>
      <vt:lpstr>Prezentacja programu PowerPoint</vt:lpstr>
      <vt:lpstr>  WSZĘDZIE NAS WIDAĆ  </vt:lpstr>
      <vt:lpstr>Prezentacja programu PowerPoint</vt:lpstr>
      <vt:lpstr>WARTO ZOSTAĆ NASZYM UCZESTNIKIEM, PONIEWAŻ…</vt:lpstr>
      <vt:lpstr>„RAZEM MOŻEMY WIĘCEJ”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 Terapii Zajęciowej w Olszewie Węgorzewskim</dc:title>
  <dc:creator>Uczestnik</dc:creator>
  <cp:lastModifiedBy>Uczestnik</cp:lastModifiedBy>
  <cp:revision>61</cp:revision>
  <dcterms:created xsi:type="dcterms:W3CDTF">2021-09-20T08:09:40Z</dcterms:created>
  <dcterms:modified xsi:type="dcterms:W3CDTF">2024-02-06T09:55:02Z</dcterms:modified>
</cp:coreProperties>
</file>